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6" r:id="rId31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1" Type="http://schemas.openxmlformats.org/officeDocument/2006/relationships/slide" Target="slides/slide19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4" name="Shape 11704"/>
        <p:cNvGrpSpPr/>
        <p:nvPr/>
      </p:nvGrpSpPr>
      <p:grpSpPr>
        <a:xfrm>
          <a:off x="0" y="0"/>
          <a:ext cx="0" cy="0"/>
          <a:chOff x="0" y="0"/>
          <a:chExt cx="0" cy="0"/>
        </a:xfrm>
      </p:grpSpPr>
      <p:sp>
        <p:nvSpPr>
          <p:cNvPr id="11705" name="Google Shape;11705;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6" name="Google Shape;11706;p1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91.xml"/><Relationship Id="rId3" Type="http://schemas.openxmlformats.org/officeDocument/2006/relationships/image" Target="../media/image357.png"/><Relationship Id="rId4" Type="http://schemas.openxmlformats.org/officeDocument/2006/relationships/image" Target="../media/image363.png"/><Relationship Id="rId5" Type="http://schemas.openxmlformats.org/officeDocument/2006/relationships/image" Target="../media/image365.png"/><Relationship Id="rId6" Type="http://schemas.openxmlformats.org/officeDocument/2006/relationships/image" Target="../media/image360.png"/><Relationship Id="rId7" Type="http://schemas.openxmlformats.org/officeDocument/2006/relationships/image" Target="../media/image375.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66"/>
        </a:solidFill>
      </p:bgPr>
    </p:bg>
    <p:spTree>
      <p:nvGrpSpPr>
        <p:cNvPr id="11707" name="Shape 11707"/>
        <p:cNvGrpSpPr/>
        <p:nvPr/>
      </p:nvGrpSpPr>
      <p:grpSpPr>
        <a:xfrm>
          <a:off x="0" y="0"/>
          <a:ext cx="0" cy="0"/>
          <a:chOff x="0" y="0"/>
          <a:chExt cx="0" cy="0"/>
        </a:xfrm>
      </p:grpSpPr>
      <p:cxnSp>
        <p:nvCxnSpPr>
          <p:cNvPr id="11708" name="Google Shape;11708;p1621"/>
          <p:cNvCxnSpPr/>
          <p:nvPr/>
        </p:nvCxnSpPr>
        <p:spPr>
          <a:xfrm>
            <a:off x="3287713" y="3287713"/>
            <a:ext cx="4343400" cy="0"/>
          </a:xfrm>
          <a:prstGeom prst="straightConnector1">
            <a:avLst/>
          </a:prstGeom>
          <a:noFill/>
          <a:ln cap="flat" cmpd="sng" w="38100">
            <a:solidFill>
              <a:schemeClr val="lt1"/>
            </a:solidFill>
            <a:prstDash val="dot"/>
            <a:round/>
            <a:headEnd len="med" w="med" type="none"/>
            <a:tailEnd len="med" w="med" type="none"/>
          </a:ln>
        </p:spPr>
      </p:cxnSp>
      <p:sp>
        <p:nvSpPr>
          <p:cNvPr id="11709" name="Google Shape;11709;p1621"/>
          <p:cNvSpPr txBox="1"/>
          <p:nvPr/>
        </p:nvSpPr>
        <p:spPr>
          <a:xfrm>
            <a:off x="1066800" y="455613"/>
            <a:ext cx="7086600" cy="13731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1600"/>
              <a:buFont typeface="Arial"/>
              <a:buNone/>
            </a:pPr>
            <a:r>
              <a:rPr b="1" i="0" lang="en-US" sz="1600" u="none" cap="none" strike="noStrike">
                <a:solidFill>
                  <a:srgbClr val="FFFF99"/>
                </a:solidFill>
                <a:latin typeface="Arial"/>
                <a:ea typeface="Arial"/>
                <a:cs typeface="Arial"/>
                <a:sym typeface="Arial"/>
              </a:rPr>
              <a:t>Smooth transitions toward GOES-R: Simulation of high temporal resolution imagery using advanced morphing algorithms</a:t>
            </a:r>
            <a:endParaRPr/>
          </a:p>
          <a:p>
            <a:pPr indent="0" lvl="0" marL="0" marR="0" rtl="0" algn="ctr">
              <a:lnSpc>
                <a:spcPct val="100000"/>
              </a:lnSpc>
              <a:spcBef>
                <a:spcPts val="0"/>
              </a:spcBef>
              <a:spcAft>
                <a:spcPts val="0"/>
              </a:spcAft>
              <a:buClr>
                <a:schemeClr val="dk1"/>
              </a:buClr>
              <a:buSzPts val="1600"/>
              <a:buFont typeface="Times New Roman"/>
              <a:buNone/>
            </a:pPr>
            <a:r>
              <a:t/>
            </a:r>
            <a:endParaRPr b="1" i="0" sz="1600" u="none" cap="none" strike="noStrike">
              <a:solidFill>
                <a:srgbClr val="FFFF99"/>
              </a:solidFill>
              <a:latin typeface="Arial"/>
              <a:ea typeface="Arial"/>
              <a:cs typeface="Arial"/>
              <a:sym typeface="Arial"/>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Anthony J. Wimmers (</a:t>
            </a:r>
            <a:r>
              <a:rPr b="0" i="1" lang="en-US" sz="1200" u="none" cap="none" strike="noStrike">
                <a:solidFill>
                  <a:srgbClr val="FFFF99"/>
                </a:solidFill>
                <a:latin typeface="Arial"/>
                <a:ea typeface="Arial"/>
                <a:cs typeface="Arial"/>
                <a:sym typeface="Arial"/>
              </a:rPr>
              <a:t>wimmers@ssec.wisc.edu</a:t>
            </a:r>
            <a:r>
              <a:rPr b="0" i="0" lang="en-US" sz="1200" u="none" cap="none" strike="noStrike">
                <a:solidFill>
                  <a:srgbClr val="FFFF99"/>
                </a:solidFill>
                <a:latin typeface="Arial"/>
                <a:ea typeface="Arial"/>
                <a:cs typeface="Arial"/>
                <a:sym typeface="Arial"/>
              </a:rPr>
              <a:t>)</a:t>
            </a:r>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University of Wisconsin – Cooperative Institute for Meteorological Satellite Studies (UW-CIMSS)</a:t>
            </a:r>
            <a:endParaRPr/>
          </a:p>
          <a:p>
            <a:pPr indent="0" lvl="0" marL="0" marR="0" rtl="0" algn="ctr">
              <a:lnSpc>
                <a:spcPct val="100000"/>
              </a:lnSpc>
              <a:spcBef>
                <a:spcPts val="0"/>
              </a:spcBef>
              <a:spcAft>
                <a:spcPts val="0"/>
              </a:spcAft>
              <a:buClr>
                <a:srgbClr val="FFFF99"/>
              </a:buClr>
              <a:buSzPts val="1200"/>
              <a:buFont typeface="Arial"/>
              <a:buNone/>
            </a:pPr>
            <a:r>
              <a:rPr b="0" i="0" lang="en-US" sz="1200" u="none" cap="none" strike="noStrike">
                <a:solidFill>
                  <a:srgbClr val="FFFF99"/>
                </a:solidFill>
                <a:latin typeface="Arial"/>
                <a:ea typeface="Arial"/>
                <a:cs typeface="Arial"/>
                <a:sym typeface="Arial"/>
              </a:rPr>
              <a:t>Madison, Wisconsin</a:t>
            </a:r>
            <a:endParaRPr b="0" i="0" sz="1200" u="none" cap="none" strike="noStrike">
              <a:solidFill>
                <a:srgbClr val="FFFF99"/>
              </a:solidFill>
              <a:latin typeface="Times New Roman"/>
              <a:ea typeface="Times New Roman"/>
              <a:cs typeface="Times New Roman"/>
              <a:sym typeface="Times New Roman"/>
            </a:endParaRPr>
          </a:p>
        </p:txBody>
      </p:sp>
      <p:pic>
        <p:nvPicPr>
          <p:cNvPr id="11710" name="Google Shape;11710;p1621"/>
          <p:cNvPicPr preferRelativeResize="0"/>
          <p:nvPr/>
        </p:nvPicPr>
        <p:blipFill rotWithShape="1">
          <a:blip r:embed="rId3">
            <a:alphaModFix/>
          </a:blip>
          <a:srcRect b="0" l="0" r="0" t="0"/>
          <a:stretch/>
        </p:blipFill>
        <p:spPr>
          <a:xfrm>
            <a:off x="2449513" y="2525713"/>
            <a:ext cx="1970087" cy="1477962"/>
          </a:xfrm>
          <a:prstGeom prst="rect">
            <a:avLst/>
          </a:prstGeom>
          <a:noFill/>
          <a:ln>
            <a:noFill/>
          </a:ln>
        </p:spPr>
      </p:pic>
      <p:sp>
        <p:nvSpPr>
          <p:cNvPr id="11711" name="Google Shape;11711;p1621"/>
          <p:cNvSpPr txBox="1"/>
          <p:nvPr/>
        </p:nvSpPr>
        <p:spPr>
          <a:xfrm>
            <a:off x="24495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0445 UTC</a:t>
            </a:r>
            <a:endParaRPr/>
          </a:p>
        </p:txBody>
      </p:sp>
      <p:pic>
        <p:nvPicPr>
          <p:cNvPr id="11712" name="Google Shape;11712;p1621"/>
          <p:cNvPicPr preferRelativeResize="0"/>
          <p:nvPr/>
        </p:nvPicPr>
        <p:blipFill rotWithShape="1">
          <a:blip r:embed="rId4">
            <a:alphaModFix/>
          </a:blip>
          <a:srcRect b="0" l="0" r="0" t="0"/>
          <a:stretch/>
        </p:blipFill>
        <p:spPr>
          <a:xfrm>
            <a:off x="4697413" y="2525713"/>
            <a:ext cx="1970087" cy="1477962"/>
          </a:xfrm>
          <a:prstGeom prst="rect">
            <a:avLst/>
          </a:prstGeom>
          <a:noFill/>
          <a:ln>
            <a:noFill/>
          </a:ln>
        </p:spPr>
      </p:pic>
      <p:sp>
        <p:nvSpPr>
          <p:cNvPr id="11713" name="Google Shape;11713;p1621"/>
          <p:cNvSpPr txBox="1"/>
          <p:nvPr/>
        </p:nvSpPr>
        <p:spPr>
          <a:xfrm>
            <a:off x="47355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0615 UTC</a:t>
            </a:r>
            <a:endParaRPr/>
          </a:p>
        </p:txBody>
      </p:sp>
      <p:pic>
        <p:nvPicPr>
          <p:cNvPr id="11714" name="Google Shape;11714;p1621"/>
          <p:cNvPicPr preferRelativeResize="0"/>
          <p:nvPr/>
        </p:nvPicPr>
        <p:blipFill rotWithShape="1">
          <a:blip r:embed="rId5">
            <a:alphaModFix/>
          </a:blip>
          <a:srcRect b="0" l="0" r="0" t="0"/>
          <a:stretch/>
        </p:blipFill>
        <p:spPr>
          <a:xfrm>
            <a:off x="6945313" y="2525713"/>
            <a:ext cx="1970087" cy="1477962"/>
          </a:xfrm>
          <a:prstGeom prst="rect">
            <a:avLst/>
          </a:prstGeom>
          <a:noFill/>
          <a:ln>
            <a:noFill/>
          </a:ln>
        </p:spPr>
      </p:pic>
      <p:sp>
        <p:nvSpPr>
          <p:cNvPr id="11715" name="Google Shape;11715;p1621"/>
          <p:cNvSpPr txBox="1"/>
          <p:nvPr/>
        </p:nvSpPr>
        <p:spPr>
          <a:xfrm>
            <a:off x="6983413" y="36687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0755 UTC</a:t>
            </a:r>
            <a:endParaRPr/>
          </a:p>
        </p:txBody>
      </p:sp>
      <p:pic>
        <p:nvPicPr>
          <p:cNvPr id="11716" name="Google Shape;11716;p1621"/>
          <p:cNvPicPr preferRelativeResize="0"/>
          <p:nvPr/>
        </p:nvPicPr>
        <p:blipFill rotWithShape="1">
          <a:blip r:embed="rId6">
            <a:alphaModFix/>
          </a:blip>
          <a:srcRect b="0" l="0" r="0" t="0"/>
          <a:stretch/>
        </p:blipFill>
        <p:spPr>
          <a:xfrm>
            <a:off x="3287713" y="4354513"/>
            <a:ext cx="2119312" cy="1589087"/>
          </a:xfrm>
          <a:prstGeom prst="rect">
            <a:avLst/>
          </a:prstGeom>
          <a:noFill/>
          <a:ln>
            <a:noFill/>
          </a:ln>
        </p:spPr>
      </p:pic>
      <p:sp>
        <p:nvSpPr>
          <p:cNvPr id="11717" name="Google Shape;11717;p1621"/>
          <p:cNvSpPr txBox="1"/>
          <p:nvPr/>
        </p:nvSpPr>
        <p:spPr>
          <a:xfrm>
            <a:off x="3316288" y="56499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0530 UTC</a:t>
            </a:r>
            <a:endParaRPr/>
          </a:p>
        </p:txBody>
      </p:sp>
      <p:pic>
        <p:nvPicPr>
          <p:cNvPr id="11718" name="Google Shape;11718;p1621"/>
          <p:cNvPicPr preferRelativeResize="0"/>
          <p:nvPr/>
        </p:nvPicPr>
        <p:blipFill rotWithShape="1">
          <a:blip r:embed="rId7">
            <a:alphaModFix/>
          </a:blip>
          <a:srcRect b="0" l="0" r="0" t="0"/>
          <a:stretch/>
        </p:blipFill>
        <p:spPr>
          <a:xfrm>
            <a:off x="5954713" y="4354513"/>
            <a:ext cx="2117725" cy="1589087"/>
          </a:xfrm>
          <a:prstGeom prst="rect">
            <a:avLst/>
          </a:prstGeom>
          <a:noFill/>
          <a:ln>
            <a:noFill/>
          </a:ln>
        </p:spPr>
      </p:pic>
      <p:sp>
        <p:nvSpPr>
          <p:cNvPr id="11719" name="Google Shape;11719;p1621"/>
          <p:cNvSpPr txBox="1"/>
          <p:nvPr/>
        </p:nvSpPr>
        <p:spPr>
          <a:xfrm>
            <a:off x="5992813" y="5649913"/>
            <a:ext cx="8763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0710 UTC</a:t>
            </a:r>
            <a:endParaRPr/>
          </a:p>
        </p:txBody>
      </p:sp>
      <p:sp>
        <p:nvSpPr>
          <p:cNvPr id="11720" name="Google Shape;11720;p1621"/>
          <p:cNvSpPr txBox="1"/>
          <p:nvPr/>
        </p:nvSpPr>
        <p:spPr>
          <a:xfrm>
            <a:off x="163513" y="2603500"/>
            <a:ext cx="236220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653D0"/>
              </a:buClr>
              <a:buSzPts val="1200"/>
              <a:buFont typeface="Times New Roman"/>
              <a:buNone/>
            </a:pPr>
            <a:r>
              <a:rPr b="1" i="0" lang="en-US" sz="1200" u="none" cap="none" strike="noStrike">
                <a:solidFill>
                  <a:srgbClr val="F653D0"/>
                </a:solidFill>
                <a:latin typeface="Times New Roman"/>
                <a:ea typeface="Times New Roman"/>
                <a:cs typeface="Times New Roman"/>
                <a:sym typeface="Times New Roman"/>
              </a:rPr>
              <a:t>Moderate resolution Imaging Spectroradiometer (MODIS) channel 34 (longwave infrared) imagery from sequential overpasses near the north pole (~100 minute time gaps):</a:t>
            </a:r>
            <a:endParaRPr/>
          </a:p>
        </p:txBody>
      </p:sp>
      <p:sp>
        <p:nvSpPr>
          <p:cNvPr id="11721" name="Google Shape;11721;p1621"/>
          <p:cNvSpPr txBox="1"/>
          <p:nvPr/>
        </p:nvSpPr>
        <p:spPr>
          <a:xfrm>
            <a:off x="808831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2" name="Google Shape;11722;p1621"/>
          <p:cNvSpPr txBox="1"/>
          <p:nvPr/>
        </p:nvSpPr>
        <p:spPr>
          <a:xfrm>
            <a:off x="547846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3" name="Google Shape;11723;p1621"/>
          <p:cNvSpPr txBox="1"/>
          <p:nvPr/>
        </p:nvSpPr>
        <p:spPr>
          <a:xfrm>
            <a:off x="2830513" y="4964113"/>
            <a:ext cx="457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11724" name="Google Shape;11724;p1621"/>
          <p:cNvSpPr txBox="1"/>
          <p:nvPr/>
        </p:nvSpPr>
        <p:spPr>
          <a:xfrm>
            <a:off x="620713" y="4751388"/>
            <a:ext cx="23622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Times New Roman"/>
              <a:buNone/>
            </a:pPr>
            <a:r>
              <a:rPr b="1" i="0" lang="en-US" sz="1200" u="none" cap="none" strike="noStrike">
                <a:solidFill>
                  <a:srgbClr val="FFFFFF"/>
                </a:solidFill>
                <a:latin typeface="Times New Roman"/>
                <a:ea typeface="Times New Roman"/>
                <a:cs typeface="Times New Roman"/>
                <a:sym typeface="Times New Roman"/>
              </a:rPr>
              <a:t>Synthetic ABI imagery at 5-minute resolution created by morphing the “real” images directly before and after:</a:t>
            </a:r>
            <a:endParaRPr/>
          </a:p>
        </p:txBody>
      </p:sp>
      <p:cxnSp>
        <p:nvCxnSpPr>
          <p:cNvPr id="11725" name="Google Shape;11725;p1621"/>
          <p:cNvCxnSpPr/>
          <p:nvPr/>
        </p:nvCxnSpPr>
        <p:spPr>
          <a:xfrm>
            <a:off x="3668713" y="3992563"/>
            <a:ext cx="373062" cy="361950"/>
          </a:xfrm>
          <a:prstGeom prst="straightConnector1">
            <a:avLst/>
          </a:prstGeom>
          <a:noFill/>
          <a:ln cap="flat" cmpd="sng" w="76200">
            <a:solidFill>
              <a:srgbClr val="C0C0C0"/>
            </a:solidFill>
            <a:prstDash val="solid"/>
            <a:round/>
            <a:headEnd len="med" w="med" type="none"/>
            <a:tailEnd len="med" w="med" type="stealth"/>
          </a:ln>
        </p:spPr>
      </p:cxnSp>
      <p:cxnSp>
        <p:nvCxnSpPr>
          <p:cNvPr id="11726" name="Google Shape;11726;p1621"/>
          <p:cNvCxnSpPr/>
          <p:nvPr/>
        </p:nvCxnSpPr>
        <p:spPr>
          <a:xfrm>
            <a:off x="6030913" y="3992563"/>
            <a:ext cx="373062" cy="361950"/>
          </a:xfrm>
          <a:prstGeom prst="straightConnector1">
            <a:avLst/>
          </a:prstGeom>
          <a:noFill/>
          <a:ln cap="flat" cmpd="sng" w="76200">
            <a:solidFill>
              <a:srgbClr val="C0C0C0"/>
            </a:solidFill>
            <a:prstDash val="solid"/>
            <a:round/>
            <a:headEnd len="med" w="med" type="none"/>
            <a:tailEnd len="med" w="med" type="stealth"/>
          </a:ln>
        </p:spPr>
      </p:cxnSp>
      <p:cxnSp>
        <p:nvCxnSpPr>
          <p:cNvPr id="11727" name="Google Shape;11727;p1621"/>
          <p:cNvCxnSpPr/>
          <p:nvPr/>
        </p:nvCxnSpPr>
        <p:spPr>
          <a:xfrm flipH="1">
            <a:off x="7402513" y="3992563"/>
            <a:ext cx="382587" cy="361950"/>
          </a:xfrm>
          <a:prstGeom prst="straightConnector1">
            <a:avLst/>
          </a:prstGeom>
          <a:noFill/>
          <a:ln cap="flat" cmpd="sng" w="76200">
            <a:solidFill>
              <a:srgbClr val="C0C0C0"/>
            </a:solidFill>
            <a:prstDash val="solid"/>
            <a:round/>
            <a:headEnd len="med" w="med" type="none"/>
            <a:tailEnd len="med" w="med" type="stealth"/>
          </a:ln>
        </p:spPr>
      </p:cxnSp>
      <p:cxnSp>
        <p:nvCxnSpPr>
          <p:cNvPr id="11728" name="Google Shape;11728;p1621"/>
          <p:cNvCxnSpPr/>
          <p:nvPr/>
        </p:nvCxnSpPr>
        <p:spPr>
          <a:xfrm flipH="1">
            <a:off x="4887913" y="3992563"/>
            <a:ext cx="382587" cy="361950"/>
          </a:xfrm>
          <a:prstGeom prst="straightConnector1">
            <a:avLst/>
          </a:prstGeom>
          <a:noFill/>
          <a:ln cap="flat" cmpd="sng" w="76200">
            <a:solidFill>
              <a:srgbClr val="C0C0C0"/>
            </a:solidFill>
            <a:prstDash val="solid"/>
            <a:round/>
            <a:headEnd len="med" w="med" type="none"/>
            <a:tailEnd len="med" w="med" type="stealth"/>
          </a:ln>
        </p:spPr>
      </p:cxnSp>
      <p:cxnSp>
        <p:nvCxnSpPr>
          <p:cNvPr id="11729" name="Google Shape;11729;p1621"/>
          <p:cNvCxnSpPr/>
          <p:nvPr/>
        </p:nvCxnSpPr>
        <p:spPr>
          <a:xfrm rot="10800000">
            <a:off x="2439988" y="4079875"/>
            <a:ext cx="695325" cy="0"/>
          </a:xfrm>
          <a:prstGeom prst="straightConnector1">
            <a:avLst/>
          </a:prstGeom>
          <a:noFill/>
          <a:ln cap="flat" cmpd="sng" w="38100">
            <a:solidFill>
              <a:srgbClr val="FFFFFF"/>
            </a:solidFill>
            <a:prstDash val="solid"/>
            <a:round/>
            <a:headEnd len="med" w="med" type="stealth"/>
            <a:tailEnd len="med" w="med" type="stealth"/>
          </a:ln>
        </p:spPr>
      </p:cxnSp>
      <p:sp>
        <p:nvSpPr>
          <p:cNvPr id="11730" name="Google Shape;11730;p1621"/>
          <p:cNvSpPr txBox="1"/>
          <p:nvPr/>
        </p:nvSpPr>
        <p:spPr>
          <a:xfrm>
            <a:off x="2392363" y="4103688"/>
            <a:ext cx="8223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Times New Roman"/>
              <a:buNone/>
            </a:pPr>
            <a:r>
              <a:rPr b="1" i="0" lang="en-US" sz="1600" u="none" cap="none" strike="noStrike">
                <a:solidFill>
                  <a:srgbClr val="FFFFFF"/>
                </a:solidFill>
                <a:latin typeface="Times New Roman"/>
                <a:ea typeface="Times New Roman"/>
                <a:cs typeface="Times New Roman"/>
                <a:sym typeface="Times New Roman"/>
              </a:rPr>
              <a:t>100 km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